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51"/>
  </p:notesMasterIdLst>
  <p:sldIdLst>
    <p:sldId id="256" r:id="rId2"/>
    <p:sldId id="295" r:id="rId3"/>
    <p:sldId id="297" r:id="rId4"/>
    <p:sldId id="308" r:id="rId5"/>
    <p:sldId id="336" r:id="rId6"/>
    <p:sldId id="299" r:id="rId7"/>
    <p:sldId id="341" r:id="rId8"/>
    <p:sldId id="301" r:id="rId9"/>
    <p:sldId id="338" r:id="rId10"/>
    <p:sldId id="302" r:id="rId11"/>
    <p:sldId id="342" r:id="rId12"/>
    <p:sldId id="303" r:id="rId13"/>
    <p:sldId id="355" r:id="rId14"/>
    <p:sldId id="345" r:id="rId15"/>
    <p:sldId id="357" r:id="rId16"/>
    <p:sldId id="356" r:id="rId17"/>
    <p:sldId id="346" r:id="rId18"/>
    <p:sldId id="347" r:id="rId19"/>
    <p:sldId id="304" r:id="rId20"/>
    <p:sldId id="343" r:id="rId21"/>
    <p:sldId id="330" r:id="rId22"/>
    <p:sldId id="358" r:id="rId23"/>
    <p:sldId id="350" r:id="rId24"/>
    <p:sldId id="351" r:id="rId25"/>
    <p:sldId id="359" r:id="rId26"/>
    <p:sldId id="360" r:id="rId27"/>
    <p:sldId id="361" r:id="rId28"/>
    <p:sldId id="339" r:id="rId29"/>
    <p:sldId id="267" r:id="rId30"/>
    <p:sldId id="273" r:id="rId31"/>
    <p:sldId id="274" r:id="rId32"/>
    <p:sldId id="276" r:id="rId33"/>
    <p:sldId id="269" r:id="rId34"/>
    <p:sldId id="277" r:id="rId35"/>
    <p:sldId id="309" r:id="rId36"/>
    <p:sldId id="305" r:id="rId37"/>
    <p:sldId id="348" r:id="rId38"/>
    <p:sldId id="349" r:id="rId39"/>
    <p:sldId id="285" r:id="rId40"/>
    <p:sldId id="293" r:id="rId41"/>
    <p:sldId id="306" r:id="rId42"/>
    <p:sldId id="335" r:id="rId43"/>
    <p:sldId id="327" r:id="rId44"/>
    <p:sldId id="325" r:id="rId45"/>
    <p:sldId id="337" r:id="rId46"/>
    <p:sldId id="354" r:id="rId47"/>
    <p:sldId id="344" r:id="rId48"/>
    <p:sldId id="328" r:id="rId49"/>
    <p:sldId id="329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3" autoAdjust="0"/>
    <p:restoredTop sz="84402" autoAdjust="0"/>
  </p:normalViewPr>
  <p:slideViewPr>
    <p:cSldViewPr>
      <p:cViewPr varScale="1">
        <p:scale>
          <a:sx n="105" d="100"/>
          <a:sy n="105" d="100"/>
        </p:scale>
        <p:origin x="2299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dirty="0">
                <a:effectLst/>
                <a:latin typeface="Courier New" panose="02070309020205020404" pitchFamily="49" charset="0"/>
              </a:rPr>
              <a:t>個人程式碼版本控制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Git</a:t>
            </a:r>
            <a:r>
              <a:rPr lang="zh-TW" altLang="en-US" dirty="0"/>
              <a:t>教學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add [</a:t>
            </a:r>
            <a:r>
              <a:rPr lang="zh-TW" altLang="en-US" dirty="0">
                <a:latin typeface="Arial"/>
                <a:cs typeface="Arial"/>
              </a:rPr>
              <a:t>檔案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staged area</a:t>
            </a:r>
          </a:p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add . 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可以將當前資料夾內所有檔案一次加入暫存區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8EA3C3-33CF-C098-2FC2-A0BA6EED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3068960"/>
            <a:ext cx="5579201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2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2699792" y="1988840"/>
            <a:ext cx="2664296" cy="2160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45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commit –m “commit</a:t>
            </a:r>
            <a:r>
              <a:rPr lang="zh-TW" altLang="en-US" dirty="0">
                <a:latin typeface="Arial"/>
                <a:cs typeface="Arial"/>
              </a:rPr>
              <a:t>名稱</a:t>
            </a:r>
            <a:r>
              <a:rPr lang="en-US" altLang="zh-TW" dirty="0">
                <a:latin typeface="Arial"/>
                <a:cs typeface="Arial"/>
              </a:rPr>
              <a:t>”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log</a:t>
            </a:r>
            <a:r>
              <a:rPr lang="zh-TW" altLang="en-US" dirty="0">
                <a:latin typeface="Arial"/>
                <a:cs typeface="Arial"/>
              </a:rPr>
              <a:t>查看專案狀態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1" cy="336249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7DFEAE-F1A4-CBBA-A030-BEDDA4DD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5301208"/>
            <a:ext cx="285750" cy="9525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1ACC123-4AD9-0C88-391A-CB9E1AD0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5333593"/>
            <a:ext cx="285750" cy="952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10724E1D-F838-9951-EF41-7D9F3ECC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81" y="5333593"/>
            <a:ext cx="285750" cy="9525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F2BB505-5C97-133A-383B-C3340ADD1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17" y="5316448"/>
            <a:ext cx="285750" cy="952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65BC5F4-AEC5-F575-3B8F-DBFA8C7B5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38" y="5326608"/>
            <a:ext cx="2857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現在的版本專案狀態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建立了專案的第一個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紀錄（圓圈代表一個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，底下為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的</a:t>
            </a:r>
            <a:r>
              <a:rPr lang="en-US" altLang="zh-TW" dirty="0">
                <a:latin typeface="Arial"/>
                <a:cs typeface="Arial"/>
              </a:rPr>
              <a:t>message</a:t>
            </a:r>
            <a:r>
              <a:rPr lang="zh-TW" altLang="en-US" dirty="0">
                <a:latin typeface="Arial"/>
                <a:cs typeface="Arial"/>
              </a:rPr>
              <a:t>）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ABEB04-01F2-DCA6-D7FD-6DF0B955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573016"/>
            <a:ext cx="8667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5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回朔版本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當修改的程式碼出錯誤或與預想結果不符時，可以退回修改前的版本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reset</a:t>
            </a:r>
            <a:r>
              <a:rPr lang="zh-TW" altLang="en-US" dirty="0">
                <a:latin typeface="Arial"/>
                <a:cs typeface="Arial"/>
              </a:rPr>
              <a:t>可以重設當前的版本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8052F4-6AE5-678B-23CD-22114011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573016"/>
            <a:ext cx="866775" cy="1114425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E104A04-AC20-82F7-AD35-A35ABB05249C}"/>
              </a:ext>
            </a:extLst>
          </p:cNvPr>
          <p:cNvCxnSpPr/>
          <p:nvPr/>
        </p:nvCxnSpPr>
        <p:spPr>
          <a:xfrm>
            <a:off x="1835696" y="407707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9E01AC-4A55-70FF-9600-3D06B0C85FA5}"/>
              </a:ext>
            </a:extLst>
          </p:cNvPr>
          <p:cNvSpPr txBox="1"/>
          <p:nvPr/>
        </p:nvSpPr>
        <p:spPr>
          <a:xfrm>
            <a:off x="3362577" y="3923183"/>
            <a:ext cx="15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have some error </a:t>
            </a:r>
            <a:endParaRPr lang="zh-TW" altLang="en-US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2D094A5-3381-587F-9595-A543758DDDC1}"/>
              </a:ext>
            </a:extLst>
          </p:cNvPr>
          <p:cNvCxnSpPr/>
          <p:nvPr/>
        </p:nvCxnSpPr>
        <p:spPr>
          <a:xfrm>
            <a:off x="5004048" y="407707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D344DE-0700-8BF1-2FB4-ECA049EBA915}"/>
              </a:ext>
            </a:extLst>
          </p:cNvPr>
          <p:cNvSpPr txBox="1"/>
          <p:nvPr/>
        </p:nvSpPr>
        <p:spPr>
          <a:xfrm>
            <a:off x="6372200" y="3913311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git reset to previous version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2572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回朔版本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reset --hard HEAD </a:t>
            </a:r>
            <a:r>
              <a:rPr lang="zh-TW" altLang="en-US" dirty="0">
                <a:latin typeface="Arial"/>
                <a:cs typeface="Arial"/>
              </a:rPr>
              <a:t>可以回歸到最新提交的版本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--hard</a:t>
            </a:r>
            <a:r>
              <a:rPr lang="zh-TW" altLang="en-US" dirty="0">
                <a:latin typeface="Arial"/>
                <a:cs typeface="Arial"/>
              </a:rPr>
              <a:t>為參數，代表取消所有目前的修改，覆蓋為</a:t>
            </a:r>
            <a:r>
              <a:rPr lang="en-US" altLang="zh-TW" dirty="0">
                <a:latin typeface="Arial"/>
                <a:cs typeface="Arial"/>
              </a:rPr>
              <a:t>HEAD</a:t>
            </a:r>
            <a:r>
              <a:rPr lang="zh-TW" altLang="en-US" dirty="0">
                <a:latin typeface="Arial"/>
                <a:cs typeface="Arial"/>
              </a:rPr>
              <a:t>所指向的版本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HEAD</a:t>
            </a:r>
            <a:r>
              <a:rPr lang="zh-TW" altLang="en-US" dirty="0">
                <a:latin typeface="Arial"/>
                <a:cs typeface="Arial"/>
              </a:rPr>
              <a:t>代表當前採用的版本，用</a:t>
            </a:r>
            <a:r>
              <a:rPr lang="en-US" altLang="zh-TW" dirty="0">
                <a:latin typeface="Arial"/>
                <a:cs typeface="Arial"/>
              </a:rPr>
              <a:t>git log</a:t>
            </a:r>
            <a:r>
              <a:rPr lang="zh-TW" altLang="en-US" dirty="0">
                <a:latin typeface="Arial"/>
                <a:cs typeface="Arial"/>
              </a:rPr>
              <a:t>可以查閱目前所在的版本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B0460C-3537-4017-55E5-80443041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7584" y="3898206"/>
            <a:ext cx="4025977" cy="24263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8CC13B-700F-4FF2-9BA8-246415E12346}"/>
              </a:ext>
            </a:extLst>
          </p:cNvPr>
          <p:cNvSpPr/>
          <p:nvPr/>
        </p:nvSpPr>
        <p:spPr>
          <a:xfrm>
            <a:off x="3131840" y="5517232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83EE61-CB68-B00F-FFCF-A704C9047FAD}"/>
              </a:ext>
            </a:extLst>
          </p:cNvPr>
          <p:cNvSpPr txBox="1"/>
          <p:nvPr/>
        </p:nvSpPr>
        <p:spPr>
          <a:xfrm>
            <a:off x="5148064" y="4005064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如圖，目前版本為</a:t>
            </a:r>
            <a:r>
              <a:rPr lang="en-US" altLang="zh-TW" dirty="0"/>
              <a:t>master</a:t>
            </a:r>
            <a:r>
              <a:rPr lang="zh-TW" altLang="en-US" dirty="0"/>
              <a:t>分支上的</a:t>
            </a:r>
            <a:endParaRPr lang="en-US" altLang="zh-TW" dirty="0"/>
          </a:p>
          <a:p>
            <a:r>
              <a:rPr lang="en-US" altLang="zh-TW" dirty="0"/>
              <a:t>“</a:t>
            </a:r>
            <a:r>
              <a:rPr lang="en-US" altLang="zh-TW" dirty="0" err="1"/>
              <a:t>init</a:t>
            </a:r>
            <a:r>
              <a:rPr lang="en-US" altLang="zh-TW" dirty="0"/>
              <a:t> commit”</a:t>
            </a:r>
            <a:r>
              <a:rPr lang="zh-TW" altLang="en-US" dirty="0"/>
              <a:t>這個</a:t>
            </a:r>
            <a:r>
              <a:rPr lang="en-US" altLang="zh-TW" dirty="0"/>
              <a:t>commit</a:t>
            </a:r>
            <a:r>
              <a:rPr lang="zh-TW" altLang="en-US" dirty="0"/>
              <a:t>紀錄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A007643-AF86-EFA3-3C2E-A4F981A7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5699918"/>
            <a:ext cx="190500" cy="666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83031A-9994-29C0-6CAD-81AE94E8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116" y="5683061"/>
            <a:ext cx="190500" cy="666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C28A289-4D5F-A029-40C1-ADFD1D3B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616" y="5683061"/>
            <a:ext cx="1905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5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回朔版本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首先修改</a:t>
            </a:r>
            <a:r>
              <a:rPr lang="en-US" altLang="zh-TW" dirty="0">
                <a:latin typeface="Arial"/>
                <a:cs typeface="Arial"/>
              </a:rPr>
              <a:t>index.html</a:t>
            </a:r>
            <a:r>
              <a:rPr lang="zh-TW" altLang="en-US" dirty="0">
                <a:latin typeface="Arial"/>
                <a:cs typeface="Arial"/>
              </a:rPr>
              <a:t>並儲存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EA5D08-FC83-59EB-C06E-22622A04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510" y="2780928"/>
            <a:ext cx="409298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回朔版本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首先修改</a:t>
            </a:r>
            <a:r>
              <a:rPr lang="en-US" altLang="zh-TW" dirty="0">
                <a:latin typeface="Arial"/>
                <a:cs typeface="Arial"/>
              </a:rPr>
              <a:t>index.html</a:t>
            </a:r>
            <a:r>
              <a:rPr lang="zh-TW" altLang="en-US" dirty="0">
                <a:latin typeface="Arial"/>
                <a:cs typeface="Arial"/>
              </a:rPr>
              <a:t>並儲存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status</a:t>
            </a:r>
            <a:r>
              <a:rPr lang="zh-TW" altLang="en-US" dirty="0">
                <a:latin typeface="Arial"/>
                <a:cs typeface="Arial"/>
              </a:rPr>
              <a:t>查看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EA5D08-FC83-59EB-C06E-22622A04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116112"/>
            <a:ext cx="3880265" cy="3208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44AA70-56AB-CF16-4E0B-05FB1BB2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4984"/>
            <a:ext cx="4283729" cy="25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78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回朔版本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執行</a:t>
            </a:r>
            <a:r>
              <a:rPr lang="en-US" altLang="zh-TW" dirty="0">
                <a:latin typeface="Arial"/>
                <a:cs typeface="Arial"/>
              </a:rPr>
              <a:t>git reset --hard HEAD</a:t>
            </a:r>
            <a:r>
              <a:rPr lang="zh-TW" altLang="en-US" dirty="0">
                <a:latin typeface="Arial"/>
                <a:cs typeface="Arial"/>
              </a:rPr>
              <a:t>回歸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1EA5D08-FC83-59EB-C06E-22622A04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9552" y="3116112"/>
            <a:ext cx="3880264" cy="32084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E44AA70-56AB-CF16-4E0B-05FB1BB2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3284984"/>
            <a:ext cx="4283728" cy="25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修改檔案內容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接著嘗試提交第二個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首先修改</a:t>
            </a:r>
            <a:r>
              <a:rPr lang="en-US" altLang="zh-TW" dirty="0">
                <a:latin typeface="Arial"/>
                <a:cs typeface="Arial"/>
              </a:rPr>
              <a:t>index.html</a:t>
            </a:r>
            <a:r>
              <a:rPr lang="zh-TW" altLang="en-US" dirty="0">
                <a:latin typeface="Arial"/>
                <a:cs typeface="Arial"/>
              </a:rPr>
              <a:t>內容，並運用指令查看差別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63374" y="2502086"/>
            <a:ext cx="4617251" cy="38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z="3200" spc="-10" dirty="0">
                <a:latin typeface="Noto Sans CJK JP Thin"/>
                <a:cs typeface="Arial" panose="020B0604020202020204" pitchFamily="34" charset="0"/>
              </a:rPr>
              <a:t>Git</a:t>
            </a:r>
            <a:r>
              <a:rPr lang="zh-TW" altLang="en-US" sz="2800" spc="-10" dirty="0">
                <a:latin typeface="Noto Sans CJK JP Thin"/>
                <a:cs typeface="Arial" panose="020B0604020202020204" pitchFamily="34" charset="0"/>
              </a:rPr>
              <a:t>下載網址：</a:t>
            </a:r>
            <a:r>
              <a:rPr lang="en-US" altLang="zh-TW" sz="2800" dirty="0">
                <a:latin typeface="Arial"/>
                <a:cs typeface="Arial"/>
              </a:rPr>
              <a:t>https://git-scm.com/downloads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92" y="2480927"/>
            <a:ext cx="7017449" cy="40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查看檔案內容差別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diff</a:t>
            </a:r>
            <a:r>
              <a:rPr lang="zh-TW" altLang="en-US" dirty="0">
                <a:latin typeface="Arial"/>
                <a:cs typeface="Arial"/>
              </a:rPr>
              <a:t>查看更改差異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1" cy="33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37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再次提交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add, commit</a:t>
            </a:r>
            <a:r>
              <a:rPr lang="zh-TW" altLang="en-US" dirty="0">
                <a:latin typeface="Arial"/>
                <a:cs typeface="Arial"/>
              </a:rPr>
              <a:t>進行版本更新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400" y="2854583"/>
            <a:ext cx="5579199" cy="33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2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再次提交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現在的版本專案狀態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建立了第二個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6CAACA-E599-C0E0-7A3D-6EBFA57C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56992"/>
            <a:ext cx="3305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1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回朔指定版本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reset</a:t>
            </a:r>
            <a:r>
              <a:rPr lang="zh-TW" altLang="en-US" dirty="0">
                <a:latin typeface="Arial"/>
                <a:cs typeface="Arial"/>
              </a:rPr>
              <a:t>除了回朔至最新的版本外還可以回歸至指定的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reset --hard [commit id]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首先運用</a:t>
            </a:r>
            <a:r>
              <a:rPr lang="en-US" altLang="zh-TW" dirty="0">
                <a:latin typeface="Arial"/>
                <a:cs typeface="Arial"/>
              </a:rPr>
              <a:t>git log</a:t>
            </a:r>
            <a:r>
              <a:rPr lang="zh-TW" altLang="en-US" dirty="0">
                <a:latin typeface="Arial"/>
                <a:cs typeface="Arial"/>
              </a:rPr>
              <a:t>查看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reset</a:t>
            </a:r>
            <a:r>
              <a:rPr lang="zh-TW" altLang="en-US" dirty="0">
                <a:latin typeface="Arial"/>
                <a:cs typeface="Arial"/>
              </a:rPr>
              <a:t>回歸至第一個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6C37EA-35F7-CEC5-E613-7AF26637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9" y="4122199"/>
            <a:ext cx="3867922" cy="233113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754D6B-27C0-8372-EFF8-A4417E49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42" y="4122199"/>
            <a:ext cx="3895728" cy="23311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1ADA00F-14C4-B8B2-64D5-5C96D010D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4712553"/>
            <a:ext cx="190500" cy="666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AD4D922-EC9D-F3DD-0AD4-BBE4E288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48" y="4679215"/>
            <a:ext cx="190500" cy="666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69CD538-B20B-94AB-4127-BCE83ACB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045" y="5236231"/>
            <a:ext cx="190500" cy="666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4A58911-CDC8-1547-BABB-4E25F925E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06" y="5218552"/>
            <a:ext cx="190500" cy="6667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1E19F53-F982-9486-AECD-5080DD997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88" y="4681755"/>
            <a:ext cx="190500" cy="666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BEC767B-9C1B-F14B-B537-0E7298A88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819" y="4679214"/>
            <a:ext cx="190500" cy="66675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906BDE0-B8B9-73FA-5A71-C3609273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88" y="5207973"/>
            <a:ext cx="190500" cy="6667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D62F471-4473-C2A8-941D-62C660F5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96" y="5213472"/>
            <a:ext cx="190500" cy="6667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DC40AF9-C7BB-73FC-7488-541610BBC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4699853"/>
            <a:ext cx="190500" cy="6667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97D1082C-F36D-3921-4B07-5EBDCEE27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234109"/>
            <a:ext cx="190500" cy="666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353D7A2-C682-8F36-03DD-C9AE4E0B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02" y="4689693"/>
            <a:ext cx="190500" cy="6667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2EAEC23-AF34-D8AD-ACE2-BDAD60C62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587" y="5226172"/>
            <a:ext cx="190500" cy="6667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EE2069C-266C-7CD1-6CDC-00576DEFF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800" y="4687153"/>
            <a:ext cx="190500" cy="6667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EE5D2294-983E-5D27-19B9-CCF27ECF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262" y="4687153"/>
            <a:ext cx="190500" cy="6667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B644B9B-C2C8-FE1F-9126-433BF3432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117" y="5218552"/>
            <a:ext cx="190500" cy="6667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2225D45C-2874-6ED3-9388-958F5835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508" y="5218552"/>
            <a:ext cx="1905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9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回朔指定版本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打開</a:t>
            </a:r>
            <a:r>
              <a:rPr lang="en-US" altLang="zh-TW" dirty="0">
                <a:latin typeface="Arial"/>
                <a:cs typeface="Arial"/>
              </a:rPr>
              <a:t>index.html</a:t>
            </a:r>
            <a:r>
              <a:rPr lang="zh-TW" altLang="en-US" dirty="0">
                <a:latin typeface="Arial"/>
                <a:cs typeface="Arial"/>
              </a:rPr>
              <a:t>查看是否已經回朔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B743C5-536D-EE48-A753-A8A98775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01" y="2420888"/>
            <a:ext cx="4121598" cy="34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64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另一種回朔方式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revert </a:t>
            </a:r>
            <a:r>
              <a:rPr lang="zh-TW" altLang="en-US" dirty="0">
                <a:latin typeface="Arial"/>
                <a:cs typeface="Arial"/>
              </a:rPr>
              <a:t>可以將指定的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做反向處理，使該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做的改動消失，並不修改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的紀錄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使用</a:t>
            </a:r>
            <a:r>
              <a:rPr lang="en-US" altLang="zh-TW" dirty="0">
                <a:latin typeface="Arial"/>
                <a:cs typeface="Arial"/>
              </a:rPr>
              <a:t>git revert master </a:t>
            </a:r>
            <a:r>
              <a:rPr lang="zh-TW" altLang="en-US" dirty="0">
                <a:latin typeface="Arial"/>
                <a:cs typeface="Arial"/>
              </a:rPr>
              <a:t>來取消上一個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所作的改動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使用後會進入</a:t>
            </a:r>
            <a:r>
              <a:rPr lang="en-US" altLang="zh-TW" dirty="0">
                <a:latin typeface="Arial"/>
                <a:cs typeface="Arial"/>
              </a:rPr>
              <a:t>Vim</a:t>
            </a:r>
            <a:r>
              <a:rPr lang="zh-TW" altLang="en-US" dirty="0">
                <a:latin typeface="Arial"/>
                <a:cs typeface="Arial"/>
              </a:rPr>
              <a:t>編輯器介面，按下「：」鍵後輸入</a:t>
            </a:r>
            <a:r>
              <a:rPr lang="en-US" altLang="zh-TW" dirty="0" err="1">
                <a:latin typeface="Arial"/>
                <a:cs typeface="Arial"/>
              </a:rPr>
              <a:t>wq</a:t>
            </a:r>
            <a:r>
              <a:rPr lang="zh-TW" altLang="en-US" dirty="0">
                <a:latin typeface="Arial"/>
                <a:cs typeface="Arial"/>
              </a:rPr>
              <a:t>即可儲存離開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6C37EA-35F7-CEC5-E613-7AF26637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9199" y="3933056"/>
            <a:ext cx="3867922" cy="2331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754D6B-27C0-8372-EFF8-A4417E49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3445" y="3933056"/>
            <a:ext cx="3867922" cy="23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3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另一種回朔方式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完成後運用</a:t>
            </a:r>
            <a:r>
              <a:rPr lang="en-US" altLang="zh-TW" dirty="0">
                <a:latin typeface="Arial"/>
                <a:cs typeface="Arial"/>
              </a:rPr>
              <a:t>git log</a:t>
            </a:r>
            <a:r>
              <a:rPr lang="zh-TW" altLang="en-US" dirty="0">
                <a:latin typeface="Arial"/>
                <a:cs typeface="Arial"/>
              </a:rPr>
              <a:t>查看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紀錄，新增了一個用於取消上次改動的</a:t>
            </a:r>
            <a:r>
              <a:rPr lang="en-US" altLang="zh-TW" dirty="0">
                <a:latin typeface="Arial"/>
                <a:cs typeface="Arial"/>
              </a:rPr>
              <a:t>commit </a:t>
            </a:r>
            <a:r>
              <a:rPr lang="zh-TW" altLang="en-US" dirty="0">
                <a:latin typeface="Arial"/>
                <a:cs typeface="Arial"/>
              </a:rPr>
              <a:t>「</a:t>
            </a:r>
            <a:r>
              <a:rPr lang="en-US" altLang="zh-TW" dirty="0">
                <a:latin typeface="Arial"/>
                <a:cs typeface="Arial"/>
              </a:rPr>
              <a:t>Revert “update”</a:t>
            </a:r>
            <a:r>
              <a:rPr lang="zh-TW" altLang="en-US" dirty="0">
                <a:latin typeface="Arial"/>
                <a:cs typeface="Arial"/>
              </a:rPr>
              <a:t>」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6C37EA-35F7-CEC5-E613-7AF26637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0690" y="3342702"/>
            <a:ext cx="3864939" cy="2331136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A754D6B-27C0-8372-EFF8-A4417E4927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33445" y="3342702"/>
            <a:ext cx="3867922" cy="23311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B320718-FA72-4011-BCE0-158F8C6D5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3789040"/>
            <a:ext cx="285750" cy="952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6EF787-DA56-6622-3F18-15AC133F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83" y="3800470"/>
            <a:ext cx="285750" cy="952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B306C0E-F9DC-ADB5-920E-668C636C8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77" y="4508270"/>
            <a:ext cx="285750" cy="952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72A41AB-ABF5-146A-B294-6DA9CC58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5043429"/>
            <a:ext cx="285750" cy="952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6D68C9-EA3D-1B87-9CF2-8216A711D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83" y="4508270"/>
            <a:ext cx="285750" cy="9525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3735A54-8637-BCE4-CAB1-14904DD32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83" y="5044469"/>
            <a:ext cx="2857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另一種回朔方式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現在的版本狀態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D6C6CEA-FB5E-7278-B4B8-B88A3F12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852936"/>
            <a:ext cx="49530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18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245786-2D20-93D1-E65D-89233F9E889A}"/>
              </a:ext>
            </a:extLst>
          </p:cNvPr>
          <p:cNvSpPr/>
          <p:nvPr/>
        </p:nvSpPr>
        <p:spPr>
          <a:xfrm>
            <a:off x="3347864" y="2276872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Remote Git Server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C920A-EF04-AE37-B935-47FF9F191597}"/>
              </a:ext>
            </a:extLst>
          </p:cNvPr>
          <p:cNvSpPr/>
          <p:nvPr/>
        </p:nvSpPr>
        <p:spPr>
          <a:xfrm>
            <a:off x="1691680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A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65B1856-B4DB-6DF6-7C5D-B9437AD8EC5F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2807804" y="2780928"/>
            <a:ext cx="165618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9A6786-3E02-E0DE-E18A-130191F3BE6E}"/>
              </a:ext>
            </a:extLst>
          </p:cNvPr>
          <p:cNvSpPr txBox="1"/>
          <p:nvPr/>
        </p:nvSpPr>
        <p:spPr>
          <a:xfrm>
            <a:off x="1911385" y="4781247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Git repository </a:t>
            </a:r>
            <a:r>
              <a:rPr lang="zh-TW" altLang="en-US" dirty="0"/>
              <a:t>建立</a:t>
            </a:r>
            <a:endParaRPr lang="en-US" altLang="zh-TW" dirty="0"/>
          </a:p>
          <a:p>
            <a:r>
              <a:rPr lang="en-US" altLang="zh-TW" dirty="0"/>
              <a:t>add file</a:t>
            </a:r>
          </a:p>
          <a:p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017E2B-D39A-500C-B10F-16B928A394EE}"/>
              </a:ext>
            </a:extLst>
          </p:cNvPr>
          <p:cNvSpPr txBox="1"/>
          <p:nvPr/>
        </p:nvSpPr>
        <p:spPr>
          <a:xfrm>
            <a:off x="3779912" y="3405316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push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E4FB29-22A9-42E4-0A71-27E7473D0D19}"/>
              </a:ext>
            </a:extLst>
          </p:cNvPr>
          <p:cNvSpPr txBox="1"/>
          <p:nvPr/>
        </p:nvSpPr>
        <p:spPr>
          <a:xfrm>
            <a:off x="3635896" y="184482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Gitlab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3859E1-8993-CE93-4D9E-632DEA6CD366}"/>
              </a:ext>
            </a:extLst>
          </p:cNvPr>
          <p:cNvSpPr txBox="1"/>
          <p:nvPr/>
        </p:nvSpPr>
        <p:spPr>
          <a:xfrm>
            <a:off x="6120172" y="225770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建立專案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>
                <a:solidFill>
                  <a:srgbClr val="FF0000"/>
                </a:solidFill>
              </a:rPr>
              <a:t>client</a:t>
            </a:r>
            <a:r>
              <a:rPr lang="zh-TW" altLang="en-US" dirty="0">
                <a:solidFill>
                  <a:srgbClr val="FF0000"/>
                </a:solidFill>
              </a:rPr>
              <a:t>端設定</a:t>
            </a:r>
            <a:r>
              <a:rPr lang="en-US" altLang="zh-TW" dirty="0">
                <a:solidFill>
                  <a:srgbClr val="FF0000"/>
                </a:solidFill>
              </a:rPr>
              <a:t>remote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1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GitHub</a:t>
            </a:r>
            <a:r>
              <a:rPr lang="zh-TW" altLang="en-US" sz="2800" dirty="0"/>
              <a:t>網址</a:t>
            </a:r>
            <a:r>
              <a:rPr lang="en-US" altLang="zh-TW" sz="2800" dirty="0"/>
              <a:t>:https://github.com/</a:t>
            </a:r>
          </a:p>
          <a:p>
            <a:pPr lvl="1"/>
            <a:r>
              <a:rPr lang="zh-TW" altLang="en-US" sz="2400" dirty="0"/>
              <a:t>註冊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592" y="2712400"/>
            <a:ext cx="7626250" cy="349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1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初次使用設定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3709" y="3156539"/>
            <a:ext cx="5256582" cy="316806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3200" spc="-10" dirty="0">
                <a:latin typeface="Noto Sans CJK JP Thin"/>
                <a:cs typeface="Arial" panose="020B0604020202020204" pitchFamily="34" charset="0"/>
              </a:rPr>
              <a:t>設定使用者資料</a:t>
            </a:r>
            <a:endParaRPr lang="en-US" altLang="zh-TW" sz="3200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user.name “Your name”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</a:t>
            </a:r>
            <a:r>
              <a:rPr lang="en-US" altLang="zh-TW" dirty="0" err="1">
                <a:latin typeface="Arial"/>
                <a:cs typeface="Arial"/>
              </a:rPr>
              <a:t>user.email</a:t>
            </a:r>
            <a:r>
              <a:rPr lang="en-US" altLang="zh-TW" dirty="0">
                <a:latin typeface="Arial"/>
                <a:cs typeface="Arial"/>
              </a:rPr>
              <a:t> example@example.com</a:t>
            </a:r>
          </a:p>
        </p:txBody>
      </p:sp>
    </p:spTree>
    <p:extLst>
      <p:ext uri="{BB962C8B-B14F-4D97-AF65-F5344CB8AC3E}">
        <p14:creationId xmlns:p14="http://schemas.microsoft.com/office/powerpoint/2010/main" val="2418590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805" y="1916832"/>
            <a:ext cx="8052275" cy="40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5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9232" y="1844824"/>
            <a:ext cx="836553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1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484838" y="1504264"/>
            <a:ext cx="4174324" cy="4876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919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2</a:t>
            </a:r>
            <a:endParaRPr lang="zh-TW" altLang="en-US" baseline="-25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125" y="2774840"/>
            <a:ext cx="7947750" cy="243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73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新增遠端（</a:t>
            </a:r>
            <a:r>
              <a:rPr lang="en-US" altLang="zh-TW" dirty="0"/>
              <a:t>Remote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add [</a:t>
            </a:r>
            <a:r>
              <a:rPr lang="zh-TW" altLang="en-US" dirty="0">
                <a:latin typeface="Arial"/>
                <a:cs typeface="Arial"/>
              </a:rPr>
              <a:t>簡稱</a:t>
            </a:r>
            <a:r>
              <a:rPr lang="en-US" altLang="zh-TW" dirty="0">
                <a:latin typeface="Arial"/>
                <a:cs typeface="Arial"/>
              </a:rPr>
              <a:t>]</a:t>
            </a:r>
            <a:r>
              <a:rPr lang="zh-TW" altLang="en-US" dirty="0">
                <a:latin typeface="Arial"/>
                <a:cs typeface="Arial"/>
              </a:rPr>
              <a:t> </a:t>
            </a:r>
            <a:r>
              <a:rPr lang="en-US" altLang="zh-TW" dirty="0">
                <a:latin typeface="Arial"/>
                <a:cs typeface="Arial"/>
              </a:rPr>
              <a:t>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–v </a:t>
            </a:r>
            <a:r>
              <a:rPr lang="zh-TW" altLang="en-US" dirty="0">
                <a:latin typeface="Arial"/>
                <a:cs typeface="Arial"/>
              </a:rPr>
              <a:t>查看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B8B130-9551-4987-966E-E0953A9B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943089"/>
            <a:ext cx="5280031" cy="3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6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4716016" y="1524000"/>
            <a:ext cx="3070708" cy="3134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326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推送（</a:t>
            </a:r>
            <a:r>
              <a:rPr lang="en-US" altLang="zh-TW" dirty="0"/>
              <a:t>Push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push [</a:t>
            </a:r>
            <a:r>
              <a:rPr lang="zh-TW" altLang="en-US" dirty="0">
                <a:latin typeface="Arial"/>
                <a:cs typeface="Arial"/>
              </a:rPr>
              <a:t>遠端名稱</a:t>
            </a:r>
            <a:r>
              <a:rPr lang="en-US" altLang="zh-TW" dirty="0">
                <a:latin typeface="Arial"/>
                <a:cs typeface="Arial"/>
              </a:rPr>
              <a:t>]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將本地的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分支上傳至 遠端（</a:t>
            </a:r>
            <a:r>
              <a:rPr lang="en-US" altLang="zh-TW" dirty="0">
                <a:latin typeface="Arial"/>
                <a:cs typeface="Arial"/>
              </a:rPr>
              <a:t>origin</a:t>
            </a:r>
            <a:r>
              <a:rPr lang="zh-TW" altLang="en-US" dirty="0">
                <a:latin typeface="Arial"/>
                <a:cs typeface="Arial"/>
              </a:rPr>
              <a:t>）的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C28E8-EFC4-41D2-9E10-B2565F43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5576" y="3140968"/>
            <a:ext cx="4659671" cy="28083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8F5E7F-49DB-F74C-57B6-92DFEEDE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38085" y="3114000"/>
            <a:ext cx="3082003" cy="28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8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解決認證問題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點擊網址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輸入上方的代碼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1FEF0A-C4D5-C950-DE2F-7625D775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267592"/>
            <a:ext cx="3684658" cy="284529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29D5C06-9A1E-99D0-841D-C5EBD156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272880"/>
            <a:ext cx="2991266" cy="29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68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解決認證問題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給予授權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程式自動繼續執行</a:t>
            </a:r>
            <a:r>
              <a:rPr lang="en-US" altLang="zh-TW" dirty="0">
                <a:latin typeface="Arial"/>
                <a:cs typeface="Arial"/>
              </a:rPr>
              <a:t>push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6D3048-528C-6E13-A447-7305D6A1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607568"/>
            <a:ext cx="2474209" cy="37170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5FB0D5B-8A3F-476E-A67E-CB5ECD11B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25451"/>
            <a:ext cx="5112568" cy="30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90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 err="1"/>
              <a:t>Github</a:t>
            </a:r>
            <a:r>
              <a:rPr lang="zh-TW" altLang="en-US" dirty="0"/>
              <a:t>上專案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78968" y="2912064"/>
            <a:ext cx="8243258" cy="231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A98150F-7F1D-D06E-6E0E-F963F237D0F5}"/>
              </a:ext>
            </a:extLst>
          </p:cNvPr>
          <p:cNvSpPr/>
          <p:nvPr/>
        </p:nvSpPr>
        <p:spPr>
          <a:xfrm>
            <a:off x="3326701" y="4291609"/>
            <a:ext cx="30919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8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1357274" y="1587246"/>
            <a:ext cx="4438861" cy="51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4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03285" y="2780928"/>
            <a:ext cx="7857369" cy="2140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092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12986" y="2420888"/>
            <a:ext cx="771802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1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245786-2D20-93D1-E65D-89233F9E889A}"/>
              </a:ext>
            </a:extLst>
          </p:cNvPr>
          <p:cNvSpPr/>
          <p:nvPr/>
        </p:nvSpPr>
        <p:spPr>
          <a:xfrm>
            <a:off x="3347864" y="2276872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Remote Git Server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C920A-EF04-AE37-B935-47FF9F191597}"/>
              </a:ext>
            </a:extLst>
          </p:cNvPr>
          <p:cNvSpPr/>
          <p:nvPr/>
        </p:nvSpPr>
        <p:spPr>
          <a:xfrm>
            <a:off x="1691680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A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65B1856-B4DB-6DF6-7C5D-B9437AD8EC5F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2807804" y="2780928"/>
            <a:ext cx="165618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9A6786-3E02-E0DE-E18A-130191F3BE6E}"/>
              </a:ext>
            </a:extLst>
          </p:cNvPr>
          <p:cNvSpPr txBox="1"/>
          <p:nvPr/>
        </p:nvSpPr>
        <p:spPr>
          <a:xfrm>
            <a:off x="1911385" y="4781247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Git repository </a:t>
            </a:r>
            <a:r>
              <a:rPr lang="zh-TW" altLang="en-US" dirty="0"/>
              <a:t>建立</a:t>
            </a:r>
            <a:endParaRPr lang="en-US" altLang="zh-TW" dirty="0"/>
          </a:p>
          <a:p>
            <a:r>
              <a:rPr lang="en-US" altLang="zh-TW" dirty="0"/>
              <a:t>add file</a:t>
            </a:r>
          </a:p>
          <a:p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017E2B-D39A-500C-B10F-16B928A394EE}"/>
              </a:ext>
            </a:extLst>
          </p:cNvPr>
          <p:cNvSpPr txBox="1"/>
          <p:nvPr/>
        </p:nvSpPr>
        <p:spPr>
          <a:xfrm>
            <a:off x="3779912" y="3405316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E4FB29-22A9-42E4-0A71-27E7473D0D19}"/>
              </a:ext>
            </a:extLst>
          </p:cNvPr>
          <p:cNvSpPr txBox="1"/>
          <p:nvPr/>
        </p:nvSpPr>
        <p:spPr>
          <a:xfrm>
            <a:off x="3635896" y="184482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Gitlab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CBC8EE-8A05-5C21-D6CA-A2CBDF0023FA}"/>
              </a:ext>
            </a:extLst>
          </p:cNvPr>
          <p:cNvSpPr/>
          <p:nvPr/>
        </p:nvSpPr>
        <p:spPr>
          <a:xfrm>
            <a:off x="5198368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B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656C92C-D514-5D06-7E1D-6C60A34A04F8}"/>
              </a:ext>
            </a:extLst>
          </p:cNvPr>
          <p:cNvCxnSpPr>
            <a:stCxn id="3" idx="2"/>
            <a:endCxn id="13" idx="0"/>
          </p:cNvCxnSpPr>
          <p:nvPr/>
        </p:nvCxnSpPr>
        <p:spPr>
          <a:xfrm>
            <a:off x="4463988" y="2780928"/>
            <a:ext cx="185050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AA32735-7D03-9B17-6721-CB37086FD606}"/>
              </a:ext>
            </a:extLst>
          </p:cNvPr>
          <p:cNvCxnSpPr>
            <a:cxnSpLocks/>
          </p:cNvCxnSpPr>
          <p:nvPr/>
        </p:nvCxnSpPr>
        <p:spPr>
          <a:xfrm flipH="1" flipV="1">
            <a:off x="5198368" y="2780927"/>
            <a:ext cx="1821904" cy="129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31EC4F-2B72-7440-6829-CDD482CEF9CC}"/>
              </a:ext>
            </a:extLst>
          </p:cNvPr>
          <p:cNvSpPr txBox="1"/>
          <p:nvPr/>
        </p:nvSpPr>
        <p:spPr>
          <a:xfrm>
            <a:off x="6192180" y="3172897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9F93C-26AC-23AD-194C-509B891AE285}"/>
              </a:ext>
            </a:extLst>
          </p:cNvPr>
          <p:cNvSpPr txBox="1"/>
          <p:nvPr/>
        </p:nvSpPr>
        <p:spPr>
          <a:xfrm>
            <a:off x="5039599" y="3530342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clone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C34F5E8-662E-02D8-5E83-18262FC57FD9}"/>
              </a:ext>
            </a:extLst>
          </p:cNvPr>
          <p:cNvSpPr txBox="1"/>
          <p:nvPr/>
        </p:nvSpPr>
        <p:spPr>
          <a:xfrm>
            <a:off x="7430616" y="417521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其他人</a:t>
            </a:r>
            <a:r>
              <a:rPr lang="en-US" altLang="zh-TW" dirty="0"/>
              <a:t>or</a:t>
            </a:r>
            <a:r>
              <a:rPr lang="zh-TW" altLang="en-US" dirty="0"/>
              <a:t>家裡電腦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73FE28-9168-19DA-6E50-CE92D2569EBE}"/>
              </a:ext>
            </a:extLst>
          </p:cNvPr>
          <p:cNvSpPr txBox="1"/>
          <p:nvPr/>
        </p:nvSpPr>
        <p:spPr>
          <a:xfrm>
            <a:off x="694961" y="4175213"/>
            <a:ext cx="99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學校電腦</a:t>
            </a:r>
          </a:p>
        </p:txBody>
      </p:sp>
    </p:spTree>
    <p:extLst>
      <p:ext uri="{BB962C8B-B14F-4D97-AF65-F5344CB8AC3E}">
        <p14:creationId xmlns:p14="http://schemas.microsoft.com/office/powerpoint/2010/main" val="4006074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A111E03-4FD5-4CDE-8ABC-1687037E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9562" y="2064858"/>
            <a:ext cx="7884876" cy="308832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004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克隆（</a:t>
            </a:r>
            <a:r>
              <a:rPr lang="en-US" altLang="zh-TW" dirty="0"/>
              <a:t>clone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維護舊專案、拷貝現有儲存庫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clone 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cd GitProject1 </a:t>
            </a:r>
            <a:r>
              <a:rPr lang="zh-TW" altLang="en-US" dirty="0">
                <a:latin typeface="Arial"/>
                <a:cs typeface="Arial"/>
              </a:rPr>
              <a:t>進入專案資料夾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264B44-F885-4694-9E64-02216427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065" y="3152870"/>
            <a:ext cx="4583867" cy="2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2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245786-2D20-93D1-E65D-89233F9E889A}"/>
              </a:ext>
            </a:extLst>
          </p:cNvPr>
          <p:cNvSpPr/>
          <p:nvPr/>
        </p:nvSpPr>
        <p:spPr>
          <a:xfrm>
            <a:off x="3347864" y="2276872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Remote Git Server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C920A-EF04-AE37-B935-47FF9F191597}"/>
              </a:ext>
            </a:extLst>
          </p:cNvPr>
          <p:cNvSpPr/>
          <p:nvPr/>
        </p:nvSpPr>
        <p:spPr>
          <a:xfrm>
            <a:off x="1691680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A</a:t>
            </a:r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65B1856-B4DB-6DF6-7C5D-B9437AD8EC5F}"/>
              </a:ext>
            </a:extLst>
          </p:cNvPr>
          <p:cNvCxnSpPr>
            <a:stCxn id="7" idx="0"/>
            <a:endCxn id="3" idx="2"/>
          </p:cNvCxnSpPr>
          <p:nvPr/>
        </p:nvCxnSpPr>
        <p:spPr>
          <a:xfrm flipV="1">
            <a:off x="2807804" y="2780928"/>
            <a:ext cx="165618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9A6786-3E02-E0DE-E18A-130191F3BE6E}"/>
              </a:ext>
            </a:extLst>
          </p:cNvPr>
          <p:cNvSpPr txBox="1"/>
          <p:nvPr/>
        </p:nvSpPr>
        <p:spPr>
          <a:xfrm>
            <a:off x="1911385" y="4781247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Git repository </a:t>
            </a:r>
            <a:r>
              <a:rPr lang="zh-TW" altLang="en-US" dirty="0"/>
              <a:t>建立</a:t>
            </a:r>
            <a:endParaRPr lang="en-US" altLang="zh-TW" dirty="0"/>
          </a:p>
          <a:p>
            <a:r>
              <a:rPr lang="en-US" altLang="zh-TW" dirty="0"/>
              <a:t>add file</a:t>
            </a:r>
          </a:p>
          <a:p>
            <a:r>
              <a:rPr lang="en-US" altLang="zh-TW" dirty="0"/>
              <a:t>commit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F017E2B-D39A-500C-B10F-16B928A394EE}"/>
              </a:ext>
            </a:extLst>
          </p:cNvPr>
          <p:cNvSpPr txBox="1"/>
          <p:nvPr/>
        </p:nvSpPr>
        <p:spPr>
          <a:xfrm>
            <a:off x="3779912" y="3405316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E4FB29-22A9-42E4-0A71-27E7473D0D19}"/>
              </a:ext>
            </a:extLst>
          </p:cNvPr>
          <p:cNvSpPr txBox="1"/>
          <p:nvPr/>
        </p:nvSpPr>
        <p:spPr>
          <a:xfrm>
            <a:off x="3635896" y="184482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Ex: </a:t>
            </a:r>
            <a:r>
              <a:rPr lang="en-US" altLang="zh-TW" dirty="0" err="1"/>
              <a:t>Github</a:t>
            </a:r>
            <a:r>
              <a:rPr lang="zh-TW" altLang="en-US" dirty="0"/>
              <a:t>、</a:t>
            </a:r>
            <a:r>
              <a:rPr lang="en-US" altLang="zh-TW" dirty="0"/>
              <a:t>Gitlab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CBC8EE-8A05-5C21-D6CA-A2CBDF0023FA}"/>
              </a:ext>
            </a:extLst>
          </p:cNvPr>
          <p:cNvSpPr/>
          <p:nvPr/>
        </p:nvSpPr>
        <p:spPr>
          <a:xfrm>
            <a:off x="5198368" y="4077073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B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8656C92C-D514-5D06-7E1D-6C60A34A04F8}"/>
              </a:ext>
            </a:extLst>
          </p:cNvPr>
          <p:cNvCxnSpPr>
            <a:stCxn id="3" idx="2"/>
            <a:endCxn id="13" idx="0"/>
          </p:cNvCxnSpPr>
          <p:nvPr/>
        </p:nvCxnSpPr>
        <p:spPr>
          <a:xfrm>
            <a:off x="4463988" y="2780928"/>
            <a:ext cx="1850504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AA32735-7D03-9B17-6721-CB37086FD606}"/>
              </a:ext>
            </a:extLst>
          </p:cNvPr>
          <p:cNvCxnSpPr>
            <a:cxnSpLocks/>
          </p:cNvCxnSpPr>
          <p:nvPr/>
        </p:nvCxnSpPr>
        <p:spPr>
          <a:xfrm flipH="1" flipV="1">
            <a:off x="5198368" y="2780927"/>
            <a:ext cx="1821904" cy="129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31EC4F-2B72-7440-6829-CDD482CEF9CC}"/>
              </a:ext>
            </a:extLst>
          </p:cNvPr>
          <p:cNvSpPr txBox="1"/>
          <p:nvPr/>
        </p:nvSpPr>
        <p:spPr>
          <a:xfrm>
            <a:off x="6192180" y="3172897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push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7F9F93C-26AC-23AD-194C-509B891AE285}"/>
              </a:ext>
            </a:extLst>
          </p:cNvPr>
          <p:cNvSpPr txBox="1"/>
          <p:nvPr/>
        </p:nvSpPr>
        <p:spPr>
          <a:xfrm>
            <a:off x="5039599" y="3530342"/>
            <a:ext cx="612068" cy="311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clone</a:t>
            </a:r>
            <a:endParaRPr lang="zh-TW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EC5809-AAE1-CFA2-7BD5-F00A08CF2E0C}"/>
              </a:ext>
            </a:extLst>
          </p:cNvPr>
          <p:cNvCxnSpPr/>
          <p:nvPr/>
        </p:nvCxnSpPr>
        <p:spPr>
          <a:xfrm flipH="1">
            <a:off x="2339752" y="2780927"/>
            <a:ext cx="1584176" cy="129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C45C44B-3A6B-8F7F-0515-8558535C246D}"/>
              </a:ext>
            </a:extLst>
          </p:cNvPr>
          <p:cNvSpPr txBox="1"/>
          <p:nvPr/>
        </p:nvSpPr>
        <p:spPr>
          <a:xfrm>
            <a:off x="2627784" y="3117284"/>
            <a:ext cx="612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pull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E7FA4E7-46D1-2C2D-DF21-841FEBEB9739}"/>
              </a:ext>
            </a:extLst>
          </p:cNvPr>
          <p:cNvSpPr txBox="1"/>
          <p:nvPr/>
        </p:nvSpPr>
        <p:spPr>
          <a:xfrm>
            <a:off x="7430616" y="417521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其他人</a:t>
            </a:r>
            <a:r>
              <a:rPr lang="en-US" altLang="zh-TW" dirty="0"/>
              <a:t>or</a:t>
            </a:r>
            <a:r>
              <a:rPr lang="zh-TW" altLang="en-US" dirty="0"/>
              <a:t>家裡電腦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05A328E-87F4-1279-5C64-905121E44B30}"/>
              </a:ext>
            </a:extLst>
          </p:cNvPr>
          <p:cNvSpPr txBox="1"/>
          <p:nvPr/>
        </p:nvSpPr>
        <p:spPr>
          <a:xfrm>
            <a:off x="694961" y="4175213"/>
            <a:ext cx="99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學校電腦</a:t>
            </a:r>
          </a:p>
        </p:txBody>
      </p:sp>
    </p:spTree>
    <p:extLst>
      <p:ext uri="{BB962C8B-B14F-4D97-AF65-F5344CB8AC3E}">
        <p14:creationId xmlns:p14="http://schemas.microsoft.com/office/powerpoint/2010/main" val="3531765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回朔指定版本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指令也可以用來恢復至</a:t>
            </a:r>
            <a:r>
              <a:rPr lang="en-US" altLang="zh-TW" dirty="0">
                <a:latin typeface="Arial"/>
                <a:cs typeface="Arial"/>
              </a:rPr>
              <a:t>GitHub</a:t>
            </a:r>
            <a:r>
              <a:rPr lang="zh-TW" altLang="en-US" dirty="0">
                <a:latin typeface="Arial"/>
                <a:cs typeface="Arial"/>
              </a:rPr>
              <a:t>上的版本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如使用</a:t>
            </a:r>
            <a:r>
              <a:rPr lang="en-US" altLang="zh-TW" dirty="0">
                <a:latin typeface="Arial"/>
                <a:cs typeface="Arial"/>
              </a:rPr>
              <a:t>git reset origin/master --hard</a:t>
            </a:r>
            <a:r>
              <a:rPr lang="zh-TW" altLang="en-US" dirty="0">
                <a:latin typeface="Arial"/>
                <a:cs typeface="Arial"/>
              </a:rPr>
              <a:t>恢復至</a:t>
            </a:r>
            <a:r>
              <a:rPr lang="en-US" altLang="zh-TW" dirty="0">
                <a:latin typeface="Arial"/>
                <a:cs typeface="Arial"/>
              </a:rPr>
              <a:t>remote</a:t>
            </a:r>
            <a:r>
              <a:rPr lang="zh-TW" altLang="en-US" dirty="0">
                <a:latin typeface="Arial"/>
                <a:cs typeface="Arial"/>
              </a:rPr>
              <a:t>上的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版本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A663B98-6DC7-0DF9-5273-438C2FF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140968"/>
            <a:ext cx="4988223" cy="30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9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C7CDDDF-DB46-01F3-E5D9-EB24FDB7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0171" y="3284984"/>
            <a:ext cx="4032306" cy="308399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拉取（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  <a:r>
              <a:rPr lang="en-US" altLang="zh-TW" baseline="-25000" dirty="0"/>
              <a:t> 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假設你在自己電腦上首先建立了專案並</a:t>
            </a:r>
            <a:r>
              <a:rPr lang="en-US" altLang="zh-TW" dirty="0">
                <a:latin typeface="Arial"/>
                <a:cs typeface="Arial"/>
              </a:rPr>
              <a:t>push</a:t>
            </a:r>
            <a:r>
              <a:rPr lang="zh-TW" altLang="en-US" dirty="0">
                <a:latin typeface="Arial"/>
                <a:cs typeface="Arial"/>
              </a:rPr>
              <a:t>第一個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  <a:r>
              <a:rPr lang="zh-TW" altLang="en-US" dirty="0">
                <a:latin typeface="Arial"/>
                <a:cs typeface="Arial"/>
              </a:rPr>
              <a:t>至</a:t>
            </a:r>
            <a:r>
              <a:rPr lang="en-US" altLang="zh-TW" dirty="0">
                <a:latin typeface="Arial"/>
                <a:cs typeface="Arial"/>
              </a:rPr>
              <a:t>GitHub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接著你在學校電腦進行</a:t>
            </a:r>
            <a:r>
              <a:rPr lang="en-US" altLang="zh-TW" dirty="0">
                <a:latin typeface="Arial"/>
                <a:cs typeface="Arial"/>
              </a:rPr>
              <a:t>clone</a:t>
            </a:r>
            <a:r>
              <a:rPr lang="zh-TW" altLang="en-US" dirty="0">
                <a:latin typeface="Arial"/>
                <a:cs typeface="Arial"/>
              </a:rPr>
              <a:t>，修改檔案後再次提交了一個</a:t>
            </a:r>
            <a:r>
              <a:rPr lang="en-US" altLang="zh-TW" dirty="0">
                <a:latin typeface="Arial"/>
                <a:cs typeface="Arial"/>
              </a:rPr>
              <a:t>commit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7971640-C9C1-C629-C03E-7500205BE3E4}"/>
              </a:ext>
            </a:extLst>
          </p:cNvPr>
          <p:cNvSpPr txBox="1"/>
          <p:nvPr/>
        </p:nvSpPr>
        <p:spPr>
          <a:xfrm>
            <a:off x="4713898" y="5517232"/>
            <a:ext cx="3343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在學校</a:t>
            </a:r>
            <a:r>
              <a:rPr lang="en-US" altLang="zh-TW" sz="2000" b="1" dirty="0">
                <a:solidFill>
                  <a:srgbClr val="FF0000"/>
                </a:solidFill>
                <a:latin typeface="+mn-ea"/>
                <a:ea typeface="+mn-ea"/>
              </a:rPr>
              <a:t>push</a:t>
            </a:r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後最的新版本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583469-C2EA-C55E-DD3E-70A3C84A2B2F}"/>
              </a:ext>
            </a:extLst>
          </p:cNvPr>
          <p:cNvSpPr txBox="1"/>
          <p:nvPr/>
        </p:nvSpPr>
        <p:spPr>
          <a:xfrm>
            <a:off x="4713898" y="386546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你個人電腦上的專案版本</a:t>
            </a:r>
          </a:p>
        </p:txBody>
      </p:sp>
    </p:spTree>
    <p:extLst>
      <p:ext uri="{BB962C8B-B14F-4D97-AF65-F5344CB8AC3E}">
        <p14:creationId xmlns:p14="http://schemas.microsoft.com/office/powerpoint/2010/main" val="1256014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拉取（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  <a:r>
              <a:rPr lang="en-US" altLang="zh-TW" baseline="-25000" dirty="0"/>
              <a:t>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從遠端伺服器拉取最新的版本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pull [</a:t>
            </a:r>
            <a:r>
              <a:rPr lang="zh-TW" altLang="en-US" dirty="0">
                <a:latin typeface="Arial"/>
                <a:cs typeface="Arial"/>
              </a:rPr>
              <a:t>遠端名稱</a:t>
            </a:r>
            <a:r>
              <a:rPr lang="en-US" altLang="zh-TW" dirty="0">
                <a:latin typeface="Arial"/>
                <a:cs typeface="Arial"/>
              </a:rPr>
              <a:t>]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5740152-8760-0805-72C8-49C7157B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401" y="2852936"/>
            <a:ext cx="5579197" cy="336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6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練習情境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401652"/>
            <a:ext cx="5554960" cy="3412976"/>
          </a:xfrm>
        </p:spPr>
        <p:txBody>
          <a:bodyPr>
            <a:normAutofit/>
          </a:bodyPr>
          <a:lstStyle/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建立一個程式儲存庫（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repository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建立一個專案並加入檔案至暫存區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提交一個版本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註冊（或登入）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創立一個專案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將該專案新增至先前建立的儲存庫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推送至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616CB2-433C-B869-3D1A-DE0DA0DB2AC2}"/>
              </a:ext>
            </a:extLst>
          </p:cNvPr>
          <p:cNvSpPr txBox="1">
            <a:spLocks/>
          </p:cNvSpPr>
          <p:nvPr/>
        </p:nvSpPr>
        <p:spPr>
          <a:xfrm>
            <a:off x="251520" y="1043372"/>
            <a:ext cx="8352928" cy="4671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15" indent="0">
              <a:spcBef>
                <a:spcPts val="400"/>
              </a:spcBef>
              <a:spcAft>
                <a:spcPts val="400"/>
              </a:spcAft>
              <a:buFont typeface="Arial" pitchFamily="34" charset="0"/>
              <a:buNone/>
            </a:pP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情境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學期末時遇到課堂期末專題，而你要負責從零建立起專案供小組其他人共同存取，你需要完成以下事項：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25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C920A-EF04-AE37-B935-47FF9F191597}"/>
              </a:ext>
            </a:extLst>
          </p:cNvPr>
          <p:cNvSpPr/>
          <p:nvPr/>
        </p:nvSpPr>
        <p:spPr>
          <a:xfrm>
            <a:off x="3455876" y="2924944"/>
            <a:ext cx="2232248" cy="5040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Client A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69A6786-3E02-E0DE-E18A-130191F3BE6E}"/>
              </a:ext>
            </a:extLst>
          </p:cNvPr>
          <p:cNvSpPr txBox="1"/>
          <p:nvPr/>
        </p:nvSpPr>
        <p:spPr>
          <a:xfrm>
            <a:off x="3675581" y="3629118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Git repository </a:t>
            </a:r>
            <a:r>
              <a:rPr lang="zh-TW" altLang="en-US" dirty="0">
                <a:solidFill>
                  <a:srgbClr val="FF0000"/>
                </a:solidFill>
              </a:rPr>
              <a:t>建立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add file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commit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4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建立專案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建立一個資料夾名為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GitProject1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作為</a:t>
            </a:r>
            <a:r>
              <a:rPr lang="zh-TW" altLang="en-US" dirty="0">
                <a:latin typeface="Arial"/>
                <a:cs typeface="Arial"/>
              </a:rPr>
              <a:t>工作目錄（</a:t>
            </a:r>
            <a:r>
              <a:rPr lang="en-US" altLang="zh-TW" dirty="0">
                <a:latin typeface="Arial"/>
                <a:cs typeface="Arial"/>
              </a:rPr>
              <a:t>working directory</a:t>
            </a:r>
            <a:r>
              <a:rPr lang="zh-TW" altLang="en-US" dirty="0">
                <a:latin typeface="Arial"/>
                <a:cs typeface="Arial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</a:t>
            </a:r>
            <a:r>
              <a:rPr lang="en-US" altLang="zh-TW" dirty="0" err="1">
                <a:latin typeface="Arial"/>
                <a:cs typeface="Arial"/>
              </a:rPr>
              <a:t>init</a:t>
            </a:r>
            <a:r>
              <a:rPr lang="zh-TW" altLang="en-US" dirty="0">
                <a:latin typeface="Arial"/>
                <a:cs typeface="Arial"/>
              </a:rPr>
              <a:t>指令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建立程式儲存庫（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repository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434" y="3429000"/>
            <a:ext cx="4025978" cy="24263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821" y="3487418"/>
            <a:ext cx="4107204" cy="237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1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1187624" y="1892796"/>
            <a:ext cx="2808312" cy="18242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96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1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index.html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內容為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&lt;h1&gt;My first Git Project&lt;/h1&gt;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status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查看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434" y="3645793"/>
            <a:ext cx="4025979" cy="19928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821" y="3438671"/>
            <a:ext cx="4107203" cy="24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新增檔案內容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F285EE-4853-F9C5-D69B-3A0982F66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1678" y="1730216"/>
            <a:ext cx="516064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8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Web程式設計-2-Basics</Template>
  <TotalTime>20960</TotalTime>
  <Words>986</Words>
  <Application>Microsoft Office PowerPoint</Application>
  <PresentationFormat>如螢幕大小 (4:3)</PresentationFormat>
  <Paragraphs>209</Paragraphs>
  <Slides>49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5" baseType="lpstr">
      <vt:lpstr>Noto Sans CJK JP Thin</vt:lpstr>
      <vt:lpstr>微軟正黑體</vt:lpstr>
      <vt:lpstr>微軟正黑體 Light</vt:lpstr>
      <vt:lpstr>Arial</vt:lpstr>
      <vt:lpstr>Courier New</vt:lpstr>
      <vt:lpstr>清晰度</vt:lpstr>
      <vt:lpstr>個人程式碼版本控制</vt:lpstr>
      <vt:lpstr>Git安裝</vt:lpstr>
      <vt:lpstr>Git初次使用設定</vt:lpstr>
      <vt:lpstr>Git運作</vt:lpstr>
      <vt:lpstr>Git運作</vt:lpstr>
      <vt:lpstr>Git建立專案</vt:lpstr>
      <vt:lpstr>Git運作</vt:lpstr>
      <vt:lpstr>追蹤檔案1</vt:lpstr>
      <vt:lpstr>新增檔案內容</vt:lpstr>
      <vt:lpstr>追蹤檔案2</vt:lpstr>
      <vt:lpstr>Git運作</vt:lpstr>
      <vt:lpstr>提交版本</vt:lpstr>
      <vt:lpstr>提交版本</vt:lpstr>
      <vt:lpstr>回朔版本</vt:lpstr>
      <vt:lpstr>回朔版本</vt:lpstr>
      <vt:lpstr>回朔版本</vt:lpstr>
      <vt:lpstr>回朔版本</vt:lpstr>
      <vt:lpstr>回朔版本</vt:lpstr>
      <vt:lpstr>修改檔案內容</vt:lpstr>
      <vt:lpstr>查看檔案內容差別</vt:lpstr>
      <vt:lpstr>再次提交</vt:lpstr>
      <vt:lpstr>再次提交</vt:lpstr>
      <vt:lpstr>回朔指定版本</vt:lpstr>
      <vt:lpstr>回朔指定版本</vt:lpstr>
      <vt:lpstr>另一種回朔方式</vt:lpstr>
      <vt:lpstr>另一種回朔方式</vt:lpstr>
      <vt:lpstr>另一種回朔方式</vt:lpstr>
      <vt:lpstr>Git運作</vt:lpstr>
      <vt:lpstr>GitHub</vt:lpstr>
      <vt:lpstr>GitHub</vt:lpstr>
      <vt:lpstr>PowerPoint 簡報</vt:lpstr>
      <vt:lpstr>GitHub 建立專案1</vt:lpstr>
      <vt:lpstr>GitHub 建立專案2</vt:lpstr>
      <vt:lpstr>新增遠端（Remote） 專案</vt:lpstr>
      <vt:lpstr>Git運作</vt:lpstr>
      <vt:lpstr>推送（Push）</vt:lpstr>
      <vt:lpstr>解決認證問題</vt:lpstr>
      <vt:lpstr>解決認證問題</vt:lpstr>
      <vt:lpstr>查看Github上專案</vt:lpstr>
      <vt:lpstr>查看Commit歷程1</vt:lpstr>
      <vt:lpstr>查看Commit歷程2</vt:lpstr>
      <vt:lpstr>Git運作</vt:lpstr>
      <vt:lpstr>PowerPoint 簡報</vt:lpstr>
      <vt:lpstr>克隆（clone）</vt:lpstr>
      <vt:lpstr>Git運作</vt:lpstr>
      <vt:lpstr>回朔指定版本</vt:lpstr>
      <vt:lpstr>拉取（pull） 1</vt:lpstr>
      <vt:lpstr>拉取（pull） 2</vt:lpstr>
      <vt:lpstr>練習情境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張佑瑋</cp:lastModifiedBy>
  <cp:revision>227</cp:revision>
  <dcterms:modified xsi:type="dcterms:W3CDTF">2022-08-05T12:14:20Z</dcterms:modified>
</cp:coreProperties>
</file>